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6" r:id="rId4"/>
    <p:sldId id="260" r:id="rId5"/>
    <p:sldId id="272" r:id="rId6"/>
    <p:sldId id="291" r:id="rId7"/>
    <p:sldId id="290" r:id="rId8"/>
    <p:sldId id="276" r:id="rId9"/>
    <p:sldId id="281" r:id="rId10"/>
    <p:sldId id="289" r:id="rId11"/>
    <p:sldId id="282" r:id="rId12"/>
    <p:sldId id="261" r:id="rId13"/>
    <p:sldId id="271" r:id="rId14"/>
    <p:sldId id="280" r:id="rId15"/>
    <p:sldId id="259" r:id="rId16"/>
    <p:sldId id="258" r:id="rId17"/>
    <p:sldId id="284" r:id="rId18"/>
    <p:sldId id="268" r:id="rId19"/>
    <p:sldId id="285" r:id="rId20"/>
    <p:sldId id="257" r:id="rId21"/>
    <p:sldId id="263" r:id="rId22"/>
    <p:sldId id="265" r:id="rId23"/>
    <p:sldId id="262" r:id="rId24"/>
    <p:sldId id="273" r:id="rId25"/>
    <p:sldId id="270" r:id="rId26"/>
    <p:sldId id="286" r:id="rId27"/>
    <p:sldId id="277" r:id="rId28"/>
    <p:sldId id="279" r:id="rId29"/>
    <p:sldId id="292" r:id="rId30"/>
    <p:sldId id="293" r:id="rId31"/>
    <p:sldId id="308" r:id="rId32"/>
    <p:sldId id="310" r:id="rId33"/>
    <p:sldId id="314" r:id="rId34"/>
    <p:sldId id="295" r:id="rId35"/>
    <p:sldId id="296" r:id="rId36"/>
    <p:sldId id="309" r:id="rId37"/>
    <p:sldId id="311" r:id="rId38"/>
    <p:sldId id="312" r:id="rId39"/>
    <p:sldId id="297" r:id="rId40"/>
    <p:sldId id="298" r:id="rId41"/>
    <p:sldId id="275" r:id="rId42"/>
    <p:sldId id="301" r:id="rId43"/>
    <p:sldId id="278" r:id="rId44"/>
    <p:sldId id="303" r:id="rId45"/>
    <p:sldId id="304" r:id="rId46"/>
    <p:sldId id="288" r:id="rId47"/>
    <p:sldId id="305" r:id="rId48"/>
    <p:sldId id="287" r:id="rId49"/>
    <p:sldId id="306" r:id="rId50"/>
    <p:sldId id="307" r:id="rId51"/>
    <p:sldId id="313" r:id="rId52"/>
    <p:sldId id="2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49"/>
    <p:restoredTop sz="92497"/>
  </p:normalViewPr>
  <p:slideViewPr>
    <p:cSldViewPr snapToGrid="0" snapToObjects="1">
      <p:cViewPr varScale="1">
        <p:scale>
          <a:sx n="69" d="100"/>
          <a:sy n="69" d="100"/>
        </p:scale>
        <p:origin x="216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  <dgm:t>
        <a:bodyPr/>
        <a:lstStyle/>
        <a:p>
          <a:endParaRPr lang="en-US"/>
        </a:p>
      </dgm:t>
    </dgm:pt>
    <dgm:pt modelId="{BF669B91-EE73-453C-B7D4-8AD798A36139}" type="sibTrans" cxnId="{837EDAB1-17E2-4A81-B0DF-3C0F2E0415C0}">
      <dgm:prSet/>
      <dgm:spPr/>
      <dgm:t>
        <a:bodyPr/>
        <a:lstStyle/>
        <a:p>
          <a:endParaRPr lang="en-US"/>
        </a:p>
      </dgm:t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  <dgm:t>
        <a:bodyPr/>
        <a:lstStyle/>
        <a:p>
          <a:endParaRPr lang="en-US"/>
        </a:p>
      </dgm:t>
    </dgm:pt>
    <dgm:pt modelId="{65E5F202-86AC-40DA-A0C8-CB830F7DCFFB}" type="sibTrans" cxnId="{0ADEEDF0-1597-4D46-8C80-ABB718FDD50A}">
      <dgm:prSet/>
      <dgm:spPr/>
      <dgm:t>
        <a:bodyPr/>
        <a:lstStyle/>
        <a:p>
          <a:endParaRPr lang="en-US"/>
        </a:p>
      </dgm:t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12F95-AF46-EA43-A490-C3FC59010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36EB0-A6CE-FF4D-88FA-F283BF6D9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3D10-DA27-274F-B93E-B233DC75BCE1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8A41-546F-EB48-BE10-FBE9C44BF805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E62A-3235-E14E-9ADE-A2781692B60C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C17-AC25-3B45-AD27-EE1F16B2C129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4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FA63-6E64-D848-8F33-FD9622CECF2F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B038-7183-794D-B6EE-A16641E85CC1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2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0516-4793-134E-B3CC-A01AB9139308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9D10-585D-6745-A5B2-C6C1B4227506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1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2285-3A8E-BE4F-976D-8767559AE070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17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3614-6D58-784B-8CD0-349348EA5440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8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146A-64A4-0E47-A5C1-B7F12C3733AC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C24D-1F2C-FF4D-98AB-0A2602396657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2E1B-4BA2-8A43-B2C9-78691767C602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360A-5875-A743-8598-29F0BDF7475A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5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6AA4-1817-A143-8341-E9CD5773BA39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0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6984C7B5-20B3-AA42-899A-C57E80828166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8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2F6FA9BD-C8C5-6D49-AA97-B2139EE3F0E4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13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BB4A4663-9317-F446-BCE0-116EE5EC67AF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8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C049B2B-B32B-924D-AA3A-88DD79DFE0BB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5289834-FA92-934E-AC0F-33D8F3A61680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65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69506B9B-1C31-D640-944D-64832CBD4FCE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4E857B-32E9-DB43-B807-B169996F896F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7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45C0-73AC-1E41-B847-2C5D207B34DA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E5FB51CA-B19E-024F-BC24-3D3DB4A0E7D8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22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B364A45F-62AD-D64A-B215-DA02D594F578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9491BC5E-DD43-5B42-AD6E-1A8BBE834CF8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5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8AD4E79-A5B8-CB41-8A32-6F8F27E64F4A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EA9-28D1-B943-8785-5BA88F3D9DB1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0456-272E-FB4C-BBA0-43624F49E36A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3031-A034-4C4A-B68A-513635A57FD7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072E-C6FA-044C-AAB6-FFF46FDB5A68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8219-F3EE-3343-AAE2-E193C12D6545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9F8F-AE8C-DD48-910E-89C55D8B01BD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2910-958B-A147-94A2-BB6BC628ACEF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459D-5A1F-5F49-B05A-0F8D74CB9DF2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F101-3912-B147-BE03-BDD5770B0BBE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mailto:slyliu@ucsc.edu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29350"/>
            <a:ext cx="2743200" cy="365125"/>
          </a:xfrm>
        </p:spPr>
        <p:txBody>
          <a:bodyPr/>
          <a:lstStyle/>
          <a:p>
            <a:fld id="{7ACAC525-667B-544E-BFCE-B00E740C46DA}" type="datetime3">
              <a:rPr lang="en-US" smtClean="0"/>
              <a:t>22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i="1" dirty="0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87771"/>
            <a:ext cx="2743200" cy="365125"/>
          </a:xfrm>
        </p:spPr>
        <p:txBody>
          <a:bodyPr/>
          <a:lstStyle/>
          <a:p>
            <a:fld id="{F148AE65-2C38-6E4E-A8EE-A5388588B74F}" type="datetime3">
              <a:rPr lang="en-US" smtClean="0"/>
              <a:t>22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You will be busy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400" dirty="0"/>
              <a:t>Do not think that you can do it the night before…</a:t>
            </a:r>
          </a:p>
          <a:p>
            <a:pPr lvl="1"/>
            <a:r>
              <a:rPr lang="en-US" sz="1400" dirty="0"/>
              <a:t>Do not think you can do it the day before that…</a:t>
            </a:r>
          </a:p>
          <a:p>
            <a:pPr lvl="1"/>
            <a:r>
              <a:rPr lang="en-US" sz="1400" dirty="0"/>
              <a:t>In other words, start on it early.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Many of you will not heed this warning: and you will regret it.</a:t>
            </a:r>
          </a:p>
          <a:p>
            <a:pPr marL="0"/>
            <a:r>
              <a:rPr lang="en-US" sz="1400" dirty="0"/>
              <a:t>Programming requires </a:t>
            </a:r>
            <a:r>
              <a:rPr lang="en-US" sz="1400" i="1" dirty="0"/>
              <a:t>practice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</a:t>
            </a:r>
            <a:r>
              <a:rPr lang="en-US" sz="1400" i="1" dirty="0"/>
              <a:t>thought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the willingness to </a:t>
            </a:r>
            <a:r>
              <a:rPr lang="en-US" sz="1400" i="1" dirty="0"/>
              <a:t>rewrite</a:t>
            </a:r>
            <a:r>
              <a:rPr lang="en-US" sz="1400" dirty="0"/>
              <a:t> your code.</a:t>
            </a:r>
          </a:p>
          <a:p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F5B8A27-F916-494D-8219-46B3294987C9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3617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170507" y="5784496"/>
            <a:ext cx="6542215" cy="5888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Sir James Augustus Henry Murray, LL.D.</a:t>
            </a:r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198586"/>
            <a:ext cx="2743200" cy="365125"/>
          </a:xfrm>
        </p:spPr>
        <p:txBody>
          <a:bodyPr/>
          <a:lstStyle/>
          <a:p>
            <a:fld id="{F5882BCB-8612-914E-849C-FB1585025D9C}" type="datetime3">
              <a:rPr lang="en-US" smtClean="0"/>
              <a:t>22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2"/>
            <a:r>
              <a:rPr lang="en-US" sz="1500" dirty="0"/>
              <a:t>… listening to lectures,</a:t>
            </a:r>
          </a:p>
          <a:p>
            <a:pPr lvl="2"/>
            <a:r>
              <a:rPr lang="en-US" sz="1500" dirty="0"/>
              <a:t>… reading these slides, or</a:t>
            </a:r>
          </a:p>
          <a:p>
            <a:pPr lvl="2"/>
            <a:r>
              <a:rPr lang="en-US" sz="15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66752"/>
            <a:ext cx="2743200" cy="365125"/>
          </a:xfrm>
        </p:spPr>
        <p:txBody>
          <a:bodyPr/>
          <a:lstStyle/>
          <a:p>
            <a:fld id="{A6F8C133-F416-8044-9F47-18DA05308A78}" type="datetime3">
              <a:rPr lang="en-US" smtClean="0"/>
              <a:t>22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D8E-F85A-A94E-BEC2-76E3A6BBF068}" type="datetime3">
              <a:rPr lang="en-US" smtClean="0"/>
              <a:t>22 September 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2DB96-C240-8248-AE08-1B88697B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80" y="4375953"/>
            <a:ext cx="2064774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F612-AC6D-C24B-AD81-FB0D34DB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It’s about learning how to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2336-CFEF-9341-A727-1623E520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Programming is not simply learning C, or Java, or Python.</a:t>
            </a:r>
          </a:p>
          <a:p>
            <a:pPr lvl="1"/>
            <a:r>
              <a:rPr lang="en-US" sz="1800" dirty="0"/>
              <a:t>It is learning how to think!</a:t>
            </a:r>
          </a:p>
          <a:p>
            <a:r>
              <a:rPr lang="en-US" sz="1800" dirty="0"/>
              <a:t>There is a lot of difference between an adequate programmer and a good programmer,</a:t>
            </a:r>
          </a:p>
          <a:p>
            <a:r>
              <a:rPr lang="en-US" sz="1800" dirty="0"/>
              <a:t>And even more difference between a good program and a great programmer.</a:t>
            </a:r>
          </a:p>
          <a:p>
            <a:r>
              <a:rPr lang="en-US" sz="1800" dirty="0"/>
              <a:t>Get the book, it’s free to you on O’Reilly!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F4F64-267B-9945-938B-44D6139689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r="1" b="10666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12FC8-3E23-A848-BEBB-49E6F93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14889-E880-F940-8044-67E2E38F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E46-53B8-8B45-8FDF-CC28DE54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5614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15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0703C-6D25-3546-880F-6D79EC9BA0C1}"/>
              </a:ext>
            </a:extLst>
          </p:cNvPr>
          <p:cNvSpPr txBox="1"/>
          <p:nvPr/>
        </p:nvSpPr>
        <p:spPr>
          <a:xfrm>
            <a:off x="762000" y="5215944"/>
            <a:ext cx="633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difference between theory and practice is greater in practice than in theory. —</a:t>
            </a:r>
            <a:r>
              <a:rPr lang="en-US" i="1" dirty="0"/>
              <a:t>John Wilkes</a:t>
            </a:r>
          </a:p>
        </p:txBody>
      </p:sp>
    </p:spTree>
    <p:extLst>
      <p:ext uri="{BB962C8B-B14F-4D97-AF65-F5344CB8AC3E}">
        <p14:creationId xmlns:p14="http://schemas.microsoft.com/office/powerpoint/2010/main" val="150935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CFA-F23D-F647-9E15-DE9D69EA3191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0835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28D5-1392-4040-A92C-228401F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You must use U</a:t>
            </a:r>
            <a:r>
              <a:rPr lang="en-US" sz="36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(Linux/Ubuntu)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5EA2B2-D0BD-7044-BBC6-E56DF749F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2B18-D611-2247-8EE0-DC2B3820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268-8C88-6E47-9370-17C8D052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You </a:t>
            </a:r>
            <a:r>
              <a:rPr lang="en-US" sz="2000" i="1" dirty="0">
                <a:solidFill>
                  <a:srgbClr val="FFFFFF"/>
                </a:solidFill>
              </a:rPr>
              <a:t>do not have a choice </a:t>
            </a:r>
            <a:r>
              <a:rPr lang="en-US" sz="2000" dirty="0">
                <a:solidFill>
                  <a:srgbClr val="FFFFFF"/>
                </a:solidFill>
              </a:rPr>
              <a:t>in this matter.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No, you must not use a Windows IDE.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we catch you, then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run Linux native on your computer.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install VirtualBox and run Linux on that.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use: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 pitchFamily="2" charset="0"/>
              </a:rPr>
              <a:t>cse13s.soe.ucsc.edu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FFFFFF"/>
                </a:solidFill>
              </a:rPr>
              <a:t>I personally favor the virtual machine approach.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B871-A9B4-8340-AE2A-CAAE53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217D-92DF-4E4E-A505-6FE6156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31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920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F1071A6-8E07-8B46-AFDF-5DA6B5B18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3779" y="664225"/>
            <a:ext cx="2960021" cy="403919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8956367" y="874433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B50E-9AA5-B940-9BAE-9E768BBB8040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976" r="9091" b="90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Taking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1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Taking notes is essential for success in this course.</a:t>
            </a:r>
          </a:p>
          <a:p>
            <a:pPr lvl="1"/>
            <a:r>
              <a:rPr lang="en-US" sz="1500" dirty="0"/>
              <a:t>Doing so means you can use them on tests.</a:t>
            </a:r>
          </a:p>
          <a:p>
            <a:r>
              <a:rPr lang="en-US" sz="1500" dirty="0"/>
              <a:t>You cannot rely on simply reading the slides:</a:t>
            </a:r>
          </a:p>
          <a:p>
            <a:pPr lvl="1"/>
            <a:r>
              <a:rPr lang="en-US" sz="1500" dirty="0"/>
              <a:t>A lot will be said that is </a:t>
            </a:r>
            <a:r>
              <a:rPr lang="en-US" sz="1500" i="1" dirty="0"/>
              <a:t>not on the slides</a:t>
            </a:r>
            <a:r>
              <a:rPr lang="en-US" sz="1500" dirty="0"/>
              <a:t>.</a:t>
            </a:r>
          </a:p>
          <a:p>
            <a:r>
              <a:rPr lang="en-US" sz="1500" dirty="0"/>
              <a:t>You should turn in your notes before Monday of the following week using git.</a:t>
            </a:r>
          </a:p>
          <a:p>
            <a:pPr lvl="1"/>
            <a:r>
              <a:rPr lang="en-US" sz="1500" dirty="0"/>
              <a:t>PDF or plain text, Word will not be accepted.</a:t>
            </a:r>
          </a:p>
          <a:p>
            <a:pPr lvl="1"/>
            <a:r>
              <a:rPr lang="en-US" sz="1500" dirty="0"/>
              <a:t>If you do, you get a prize: you can use them to create your cheat sheet!</a:t>
            </a:r>
          </a:p>
          <a:p>
            <a:r>
              <a:rPr lang="en-US" sz="1500" dirty="0"/>
              <a:t>Your goal in this course is to learn, not to pass.</a:t>
            </a:r>
          </a:p>
          <a:p>
            <a:pPr lvl="1"/>
            <a:r>
              <a:rPr lang="en-US" sz="1500" dirty="0"/>
              <a:t>Unlike high school, you do not cram, test and forget.</a:t>
            </a:r>
          </a:p>
          <a:p>
            <a:pPr lvl="1"/>
            <a:r>
              <a:rPr lang="en-US" sz="1500" i="1" dirty="0"/>
              <a:t>Many of you will try, and you will not succeed.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AA6B97-9EB5-A54E-B244-2380EE2037EF}" type="datetime3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00484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Viner Hand ITC" panose="020F0502020204030204" pitchFamily="34" charset="0"/>
                <a:cs typeface="Viner Hand ITC" panose="020F0502020204030204" pitchFamily="34" charset="0"/>
              </a:rPr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337939"/>
            <a:ext cx="4087305" cy="156081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This course is </a:t>
            </a:r>
            <a:r>
              <a:rPr lang="en-US" sz="1400" i="1" dirty="0">
                <a:solidFill>
                  <a:schemeClr val="tx1"/>
                </a:solidFill>
              </a:rPr>
              <a:t>foundational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What you learn will be used from now on.</a:t>
            </a:r>
          </a:p>
          <a:p>
            <a:r>
              <a:rPr lang="en-US" sz="1400" dirty="0">
                <a:solidFill>
                  <a:schemeClr val="tx1"/>
                </a:solidFill>
              </a:rPr>
              <a:t>It is </a:t>
            </a:r>
            <a:r>
              <a:rPr lang="en-US" sz="1400" u="sng" dirty="0">
                <a:solidFill>
                  <a:schemeClr val="tx1"/>
                </a:solidFill>
              </a:rPr>
              <a:t>7 Units</a:t>
            </a:r>
            <a:r>
              <a:rPr lang="en-US" sz="1400" dirty="0">
                <a:solidFill>
                  <a:schemeClr val="tx1"/>
                </a:solidFill>
              </a:rPr>
              <a:t>, combining the old CMPE 13 and CMPE 13L.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</a:t>
            </a:r>
            <a:r>
              <a:rPr lang="en-US" sz="1400" u="sng" dirty="0">
                <a:solidFill>
                  <a:schemeClr val="tx1"/>
                </a:solidFill>
              </a:rPr>
              <a:t>must</a:t>
            </a:r>
            <a:r>
              <a:rPr lang="en-US" sz="1400" dirty="0">
                <a:solidFill>
                  <a:schemeClr val="tx1"/>
                </a:solidFill>
              </a:rPr>
              <a:t> pass all laboratory components to pass the course.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person, outdoor, black&#10;&#10;Description automatically generated">
            <a:extLst>
              <a:ext uri="{FF2B5EF4-FFF2-40B4-BE49-F238E27FC236}">
                <a16:creationId xmlns:a16="http://schemas.microsoft.com/office/drawing/2014/main" id="{B49DBDCB-019E-2F45-99EE-70649FF6A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23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FCF5E8-84F8-8845-A96C-209F950C1665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22 September 2021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1" y="6172201"/>
            <a:ext cx="7028495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200" i="1" dirty="0">
                <a:solidFill>
                  <a:srgbClr val="FF0000"/>
                </a:solidFill>
                <a:latin typeface="Viner Hand ITC" panose="03070502030502020203" pitchFamily="66" charset="77"/>
              </a:rPr>
              <a:t>That fact is not meant to scare you </a:t>
            </a:r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Secrets of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/>
              <a:t>Start projects early.</a:t>
            </a:r>
          </a:p>
          <a:p>
            <a:pPr lvl="1"/>
            <a:r>
              <a:rPr lang="en-US" sz="1900"/>
              <a:t>You can always finish early and take the last day off …</a:t>
            </a:r>
          </a:p>
          <a:p>
            <a:r>
              <a:rPr lang="en-US" sz="1900"/>
              <a:t>Write your design document </a:t>
            </a:r>
            <a:r>
              <a:rPr lang="en-US" sz="1900" i="1"/>
              <a:t>before</a:t>
            </a:r>
            <a:r>
              <a:rPr lang="en-US" sz="1900"/>
              <a:t> writing code.</a:t>
            </a:r>
          </a:p>
          <a:p>
            <a:pPr lvl="1"/>
            <a:r>
              <a:rPr lang="en-US" sz="1900" i="1"/>
              <a:t>Think</a:t>
            </a:r>
            <a:r>
              <a:rPr lang="en-US" sz="1900"/>
              <a:t> first, code second.</a:t>
            </a:r>
          </a:p>
          <a:p>
            <a:r>
              <a:rPr lang="en-US" sz="1900"/>
              <a:t>Use debugging and analysis tools.</a:t>
            </a:r>
          </a:p>
          <a:p>
            <a:r>
              <a:rPr lang="en-US" sz="1900"/>
              <a:t>You can study together but:</a:t>
            </a:r>
          </a:p>
          <a:p>
            <a:pPr lvl="1"/>
            <a:r>
              <a:rPr lang="en-US" sz="1900"/>
              <a:t>All code must be your own!</a:t>
            </a:r>
          </a:p>
          <a:p>
            <a:r>
              <a:rPr lang="en-US" sz="1900"/>
              <a:t>If you don’t understand something, </a:t>
            </a:r>
            <a:r>
              <a:rPr lang="en-US" sz="1900" i="1"/>
              <a:t>then ask</a:t>
            </a:r>
            <a:r>
              <a:rPr lang="en-US" sz="1900"/>
              <a:t>.</a:t>
            </a:r>
          </a:p>
          <a:p>
            <a:pPr lvl="1"/>
            <a:r>
              <a:rPr lang="en-US" sz="1900"/>
              <a:t>Do not wait until the last minute!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054" b="2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5BE216-5C71-034B-8BA4-BCE3E441C83C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D664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Cheating</a:t>
            </a:r>
          </a:p>
        </p:txBody>
      </p:sp>
      <p:pic>
        <p:nvPicPr>
          <p:cNvPr id="15" name="Picture 14" descr="A picture containing person, player, holding, person&#10;&#10;Description automatically generated">
            <a:extLst>
              <a:ext uri="{FF2B5EF4-FFF2-40B4-BE49-F238E27FC236}">
                <a16:creationId xmlns:a16="http://schemas.microsoft.com/office/drawing/2014/main" id="{D11AE150-33F1-DA4A-852A-6694D8BE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84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900">
                <a:solidFill>
                  <a:srgbClr val="FFFFFF"/>
                </a:solidFill>
              </a:rPr>
              <a:t>You should all know what cheating is,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But in case you do not, you will </a:t>
            </a:r>
            <a:r>
              <a:rPr lang="en-US" sz="1900" i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be signing an acknowledgement regarding it.</a:t>
            </a:r>
          </a:p>
          <a:p>
            <a:r>
              <a:rPr lang="en-US" sz="1900">
                <a:solidFill>
                  <a:srgbClr val="FFFFFF"/>
                </a:solidFill>
              </a:rPr>
              <a:t>Using code that you did not write is cheating,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Including code on the Internet.</a:t>
            </a:r>
          </a:p>
          <a:p>
            <a:r>
              <a:rPr lang="en-US" sz="1900">
                <a:solidFill>
                  <a:srgbClr val="FFFFFF"/>
                </a:solidFill>
              </a:rPr>
              <a:t>If you use code from others, including the TA, Grader, Tutor, … you must acknowledge that person.</a:t>
            </a:r>
          </a:p>
          <a:p>
            <a:r>
              <a:rPr lang="en-US" sz="1900">
                <a:solidFill>
                  <a:srgbClr val="FFFFFF"/>
                </a:solidFill>
              </a:rPr>
              <a:t>You had better not use Chegg or similar web sites.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202A747-8D63-3E48-BA89-84FB9CFCCCCF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209097"/>
            <a:ext cx="2743200" cy="365125"/>
          </a:xfrm>
        </p:spPr>
        <p:txBody>
          <a:bodyPr/>
          <a:lstStyle/>
          <a:p>
            <a:fld id="{79B58A18-C648-DD40-9943-662C01C5CEEE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Internet does not have all of life’s answers</a:t>
            </a:r>
          </a:p>
        </p:txBody>
      </p:sp>
      <p:cxnSp>
        <p:nvCxnSpPr>
          <p:cNvPr id="64" name="Straight Connector 6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 dirty="0"/>
              <a:t>Avoid the temptation to “just Google it”</a:t>
            </a:r>
          </a:p>
          <a:p>
            <a:pPr lvl="1"/>
            <a:r>
              <a:rPr lang="en-US" sz="2200" dirty="0"/>
              <a:t>Your task is to </a:t>
            </a:r>
            <a:r>
              <a:rPr lang="en-US" sz="2200" i="1" dirty="0"/>
              <a:t>think</a:t>
            </a:r>
            <a:r>
              <a:rPr lang="en-US" sz="2200" dirty="0"/>
              <a:t> and to </a:t>
            </a:r>
            <a:r>
              <a:rPr lang="en-US" sz="2200" i="1" dirty="0"/>
              <a:t>learn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  <a:p>
            <a:pPr marL="0"/>
            <a:r>
              <a:rPr lang="en-US" sz="2200" dirty="0"/>
              <a:t>We know how to use the Internet too, and if you copy code, we will probably catch you.</a:t>
            </a:r>
          </a:p>
          <a:p>
            <a:pPr marL="457200" lvl="1"/>
            <a:r>
              <a:rPr lang="en-US" sz="2200" dirty="0"/>
              <a:t>We prowl the cheating and rent-a-coder web sites.</a:t>
            </a:r>
          </a:p>
          <a:p>
            <a:pPr marL="0"/>
            <a:r>
              <a:rPr lang="en-US" sz="2200" dirty="0"/>
              <a:t>We run cheat-checking tools.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9" r="1" b="12696"/>
          <a:stretch/>
        </p:blipFill>
        <p:spPr>
          <a:xfrm>
            <a:off x="6727233" y="713232"/>
            <a:ext cx="4878313" cy="54589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C0E2B6-326A-8045-BE38-68D5B0A1CAB1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9AC8E-2127-7B43-A5FF-92C7FA5F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Programming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9FF5-9830-724E-B3FB-27B3D2B14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Programs are assigned by </a:t>
            </a:r>
            <a:r>
              <a:rPr lang="en-US" sz="2000" i="1" dirty="0"/>
              <a:t>Saturday</a:t>
            </a:r>
            <a:r>
              <a:rPr lang="en-US" sz="2000" dirty="0"/>
              <a:t> </a:t>
            </a:r>
            <a:r>
              <a:rPr lang="en-US" sz="2000" i="1" dirty="0"/>
              <a:t>night</a:t>
            </a:r>
            <a:r>
              <a:rPr lang="en-US" sz="2000" dirty="0"/>
              <a:t>.</a:t>
            </a:r>
          </a:p>
          <a:p>
            <a:r>
              <a:rPr lang="en-US" sz="2000" dirty="0"/>
              <a:t>Design documents are due </a:t>
            </a:r>
            <a:r>
              <a:rPr lang="en-US" sz="2000" i="1" dirty="0"/>
              <a:t>Thursday night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Preliminary design is 50% of the </a:t>
            </a:r>
            <a:r>
              <a:rPr lang="en-US" sz="2000" i="1" dirty="0"/>
              <a:t>design</a:t>
            </a:r>
            <a:r>
              <a:rPr lang="en-US" sz="2000" dirty="0"/>
              <a:t> grade, and</a:t>
            </a:r>
          </a:p>
          <a:p>
            <a:pPr lvl="1"/>
            <a:r>
              <a:rPr lang="en-US" sz="2000" dirty="0"/>
              <a:t>Final design is the other 50% of the </a:t>
            </a:r>
            <a:r>
              <a:rPr lang="en-US" sz="2000" i="1" dirty="0"/>
              <a:t>design</a:t>
            </a:r>
            <a:r>
              <a:rPr lang="en-US" sz="2000" dirty="0"/>
              <a:t> grade.</a:t>
            </a:r>
          </a:p>
          <a:p>
            <a:r>
              <a:rPr lang="en-US" sz="2000" dirty="0"/>
              <a:t>Programs are due on </a:t>
            </a:r>
            <a:r>
              <a:rPr lang="en-US" sz="2000" i="1" dirty="0"/>
              <a:t>Sunday night</a:t>
            </a:r>
            <a:r>
              <a:rPr lang="en-US" sz="2000" dirty="0"/>
              <a:t>.</a:t>
            </a:r>
          </a:p>
          <a:p>
            <a:r>
              <a:rPr lang="en-US" sz="2000" dirty="0"/>
              <a:t>No design on Thursday? </a:t>
            </a:r>
            <a:r>
              <a:rPr lang="en-US" sz="2000" i="1" dirty="0"/>
              <a:t>Zero</a:t>
            </a:r>
            <a:r>
              <a:rPr lang="en-US" sz="2000" dirty="0"/>
              <a:t> on the design document — no excuses!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50226-EB35-C846-AD0E-C9F4461BB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4676" r="2" b="7565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6F6D-5475-504C-BE61-5C43DF2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A434D-5FA0-B543-8DBD-6CCC0D4B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085C4-4266-D94B-A41C-2C81D96F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205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If you turn in your programs late, then you lose:</a:t>
            </a:r>
          </a:p>
          <a:p>
            <a:pPr lvl="1"/>
            <a:r>
              <a:rPr lang="en-US" sz="1700"/>
              <a:t>25% each day for up to 3 days.</a:t>
            </a:r>
          </a:p>
          <a:p>
            <a:pPr lvl="1"/>
            <a:r>
              <a:rPr lang="en-US" sz="1700"/>
              <a:t>After 3 days you get a </a:t>
            </a:r>
            <a:r>
              <a:rPr lang="en-US" sz="1700" i="1"/>
              <a:t>zero</a:t>
            </a:r>
            <a:r>
              <a:rPr lang="en-US" sz="1700"/>
              <a:t>.</a:t>
            </a:r>
          </a:p>
          <a:p>
            <a:endParaRPr lang="en-US" sz="1700"/>
          </a:p>
          <a:p>
            <a:pPr marL="0"/>
            <a:r>
              <a:rPr lang="en-US" sz="1700"/>
              <a:t>There are very few valid excuses.</a:t>
            </a:r>
          </a:p>
          <a:p>
            <a:pPr marL="0"/>
            <a:r>
              <a:rPr lang="en-US" sz="1700"/>
              <a:t>“</a:t>
            </a:r>
            <a:r>
              <a:rPr lang="en-US" sz="1700" i="1"/>
              <a:t>But the dog ate my computer</a:t>
            </a:r>
            <a:r>
              <a:rPr lang="en-US" sz="1700"/>
              <a:t>!”</a:t>
            </a:r>
          </a:p>
          <a:p>
            <a:pPr lvl="1"/>
            <a:r>
              <a:rPr lang="en-US" sz="1700"/>
              <a:t>Using git lets you recover!</a:t>
            </a:r>
          </a:p>
          <a:p>
            <a:pPr lvl="1"/>
            <a:endParaRPr lang="en-US" sz="1700"/>
          </a:p>
          <a:p>
            <a:pPr marL="0"/>
            <a:r>
              <a:rPr lang="en-US" sz="1700"/>
              <a:t>You’ve been admonished to start early!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43" r="6567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EE592D9-83FE-A440-BA2E-F5C300549492}" type="datetime3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9D165-E9E3-924B-BB47-28739A8C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Today’s Tools</a:t>
            </a:r>
          </a:p>
        </p:txBody>
      </p:sp>
      <p:pic>
        <p:nvPicPr>
          <p:cNvPr id="8" name="Picture 7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24EA9E00-9119-6B49-BA37-F55ECD70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6" r="2" b="28028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D1CC-70A0-AC4B-AA5F-E4A7AD8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92FA63-6E64-D848-8F33-FD9622CECF2F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74ADBDC-BC01-3741-89FF-2137D811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0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E7D1-4AD7-CD44-817B-34D86C3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B0E4-FEAC-2644-BB7B-F590239E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Editor</a:t>
            </a:r>
          </a:p>
          <a:p>
            <a:r>
              <a:rPr lang="en-US" sz="1800" dirty="0"/>
              <a:t>Compiler</a:t>
            </a:r>
          </a:p>
          <a:p>
            <a:r>
              <a:rPr lang="en-US" sz="1800" dirty="0">
                <a:latin typeface="Courier" pitchFamily="2" charset="0"/>
              </a:rPr>
              <a:t>git</a:t>
            </a:r>
          </a:p>
          <a:p>
            <a:r>
              <a:rPr lang="en-US" sz="1800" dirty="0"/>
              <a:t>Command 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CF66-5C0B-E44C-A401-833B925D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1120" y="6414925"/>
            <a:ext cx="9509760" cy="32004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640CA-4BC3-D640-BCA9-07C65937C88B}"/>
              </a:ext>
            </a:extLst>
          </p:cNvPr>
          <p:cNvSpPr txBox="1"/>
          <p:nvPr/>
        </p:nvSpPr>
        <p:spPr>
          <a:xfrm>
            <a:off x="198985" y="3063982"/>
            <a:ext cx="265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RADM Grace Hopper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one of the first compilers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9AF88-EA50-9F4A-BBD6-E00FFAE3F3F8}"/>
              </a:ext>
            </a:extLst>
          </p:cNvPr>
          <p:cNvSpPr txBox="1"/>
          <p:nvPr/>
        </p:nvSpPr>
        <p:spPr>
          <a:xfrm>
            <a:off x="7804241" y="3407434"/>
            <a:ext cx="26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 documented the first real computer bug!</a:t>
            </a:r>
          </a:p>
        </p:txBody>
      </p:sp>
    </p:spTree>
    <p:extLst>
      <p:ext uri="{BB962C8B-B14F-4D97-AF65-F5344CB8AC3E}">
        <p14:creationId xmlns:p14="http://schemas.microsoft.com/office/powerpoint/2010/main" val="312847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Let’s get you on the virtual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F855-5CF2-0F46-8E95-D3E5A34EEC9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8DB0AEF-8D9E-924C-9C0B-575AFDEF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EB51476-ACD1-654F-887A-CD50B5179AAE}" type="datetime3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algn="r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9068-5EC2-7A46-916F-9EA7467B4D04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a little Calculus.</a:t>
            </a:r>
          </a:p>
          <a:p>
            <a:r>
              <a:rPr lang="en-US" sz="2400" dirty="0"/>
              <a:t>How to compose a paragraph in English.</a:t>
            </a:r>
          </a:p>
          <a:p>
            <a:pPr lvl="1"/>
            <a:r>
              <a:rPr lang="en-US" sz="2000" dirty="0"/>
              <a:t>You are expected to use correct grammar and spelling.</a:t>
            </a:r>
          </a:p>
          <a:p>
            <a:r>
              <a:rPr lang="en-US" sz="2400" dirty="0"/>
              <a:t>Some exposure to programming, for example, </a:t>
            </a:r>
            <a:r>
              <a:rPr lang="en-US" sz="2400" i="1" dirty="0"/>
              <a:t>Python</a:t>
            </a:r>
            <a:r>
              <a:rPr lang="en-US" sz="2400" dirty="0"/>
              <a:t>.</a:t>
            </a:r>
          </a:p>
          <a:p>
            <a:r>
              <a:rPr lang="en-US" sz="2400" dirty="0"/>
              <a:t>The material from CSE 12/L:</a:t>
            </a:r>
          </a:p>
          <a:p>
            <a:pPr lvl="1"/>
            <a:r>
              <a:rPr lang="en-US" dirty="0"/>
              <a:t>Binary Arithmetic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Addressing modes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i="1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1E63-C4DD-3A49-B969-93CD91EB74A3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F929807-6013-F64E-87C7-D20FA81E6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3C5445A-A32E-D043-94EB-787E2DCC2C46}" type="datetime3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22 September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80079-6093-A349-A537-D1312DEEB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200"/>
            <a:ext cx="5221288" cy="33226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7DA58B-8601-874D-97C9-A344737F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5" y="2235200"/>
            <a:ext cx="5221288" cy="33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7A47-4B0B-8C46-92DD-46AC2DF9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Adding the public key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7902-DB5E-3341-BBD8-7D62D8E3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92FA63-6E64-D848-8F33-FD9622CECF2F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 September 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C69E-26DD-FE42-9168-98C00E3A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509AE-06DF-D041-8C01-1FC28380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1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Repositories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1F35848B-9843-6346-A3A9-37A48909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928" y="1735931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9569613" y="2954271"/>
            <a:ext cx="178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your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CruzID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</p:cNvCxnSpPr>
          <p:nvPr/>
        </p:nvCxnSpPr>
        <p:spPr>
          <a:xfrm flipH="1" flipV="1">
            <a:off x="10085710" y="2682735"/>
            <a:ext cx="95309" cy="2576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68710" cy="757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8325457" y="1377108"/>
            <a:ext cx="224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correct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ED80F0-E0DA-004A-8289-CE8D5EF84A9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A8EFF1-D7E9-EA46-922F-976B739C9C6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0" cy="2228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835B5A-1212-DC4F-B24D-CFA74986A7BE}"/>
              </a:ext>
            </a:extLst>
          </p:cNvPr>
          <p:cNvSpPr txBox="1"/>
          <p:nvPr/>
        </p:nvSpPr>
        <p:spPr>
          <a:xfrm>
            <a:off x="7162026" y="2064985"/>
            <a:ext cx="2316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directory for coursework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30D80C-A588-7B4F-AD9F-831350053591}"/>
              </a:ext>
            </a:extLst>
          </p:cNvPr>
          <p:cNvSpPr txBox="1"/>
          <p:nvPr/>
        </p:nvSpPr>
        <p:spPr>
          <a:xfrm>
            <a:off x="7162026" y="2256167"/>
            <a:ext cx="1552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directory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DB69E-CCDB-2B42-AA05-673AE44FC4B0}"/>
              </a:ext>
            </a:extLst>
          </p:cNvPr>
          <p:cNvCxnSpPr>
            <a:cxnSpLocks/>
          </p:cNvCxnSpPr>
          <p:nvPr/>
        </p:nvCxnSpPr>
        <p:spPr>
          <a:xfrm flipH="1">
            <a:off x="6924252" y="2210292"/>
            <a:ext cx="42377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0667CE-F30B-FE48-AF48-B56D06D0DB48}"/>
              </a:ext>
            </a:extLst>
          </p:cNvPr>
          <p:cNvCxnSpPr>
            <a:cxnSpLocks/>
          </p:cNvCxnSpPr>
          <p:nvPr/>
        </p:nvCxnSpPr>
        <p:spPr>
          <a:xfrm flipH="1">
            <a:off x="6659311" y="2396350"/>
            <a:ext cx="68871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3581400" y="712522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this URL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483A-93CE-FE42-9A70-64BAD3726AD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89F907-57C9-D741-841F-7FF395EC0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425" y="1656506"/>
            <a:ext cx="7475375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4568981" y="1185339"/>
            <a:ext cx="4519601" cy="27770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AED-5322-1B4E-A745-10CCC96CCDAF}" type="datetime3">
              <a:rPr lang="en-US" smtClean="0"/>
              <a:t>22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80B5B-AF78-7543-AE08-89AD0E227CE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6F741-D8DE-534B-A691-51821C3CAEE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25" name="Content Placeholder 24" descr="Text&#10;&#10;Description automatically generated">
            <a:extLst>
              <a:ext uri="{FF2B5EF4-FFF2-40B4-BE49-F238E27FC236}">
                <a16:creationId xmlns:a16="http://schemas.microsoft.com/office/drawing/2014/main" id="{C7D5FEE4-A60C-7641-AF50-02A63A23B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081" y="1431178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8610600" y="1756327"/>
            <a:ext cx="3213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the files in the current directory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</p:cNvCxnSpPr>
          <p:nvPr/>
        </p:nvCxnSpPr>
        <p:spPr>
          <a:xfrm flipH="1">
            <a:off x="6553200" y="1901412"/>
            <a:ext cx="199926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cxnSpLocks/>
          </p:cNvCxnSpPr>
          <p:nvPr/>
        </p:nvCxnSpPr>
        <p:spPr>
          <a:xfrm flipH="1">
            <a:off x="8286769" y="2474418"/>
            <a:ext cx="26648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10600" y="2108093"/>
            <a:ext cx="259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612527" y="2330541"/>
            <a:ext cx="216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Create/edit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680633" y="2246593"/>
            <a:ext cx="87911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89E05-1029-9144-9A9D-5BCE2C0C284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430521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Vim is an acronym for “Vi </a:t>
            </a:r>
            <a:r>
              <a:rPr lang="en-US" sz="2400" dirty="0" err="1">
                <a:solidFill>
                  <a:srgbClr val="FFFFFF"/>
                </a:solidFill>
              </a:rPr>
              <a:t>IMproved</a:t>
            </a:r>
            <a:r>
              <a:rPr lang="en-US" sz="24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Most U</a:t>
            </a:r>
            <a:r>
              <a:rPr lang="en-US" sz="1600" dirty="0">
                <a:solidFill>
                  <a:srgbClr val="FFFFFF"/>
                </a:solidFill>
              </a:rPr>
              <a:t>NIX</a:t>
            </a:r>
            <a:r>
              <a:rPr lang="en-US" sz="18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pursuit of knowledge is never-ending. The day you stop seeking knowledge is the day you stop growing.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—Brandon Travis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Ciaccio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F6C0-4167-8848-A083-30669D5F8FB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C4D0F6-28D3-2748-A2BD-D2A798CE096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 dirty="0"/>
              <a:t>More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You have access to a computer.</a:t>
            </a:r>
          </a:p>
          <a:p>
            <a:r>
              <a:rPr lang="en-US" sz="2000" dirty="0"/>
              <a:t>You have a virtual machine running Ubuntu Linux.</a:t>
            </a:r>
          </a:p>
          <a:p>
            <a:r>
              <a:rPr lang="en-US" sz="2000" dirty="0"/>
              <a:t>You have created your account on </a:t>
            </a:r>
            <a:r>
              <a:rPr lang="en-US" sz="2000" dirty="0">
                <a:latin typeface="Courier" pitchFamily="2" charset="0"/>
              </a:rPr>
              <a:t>git.ucsc.edu</a:t>
            </a:r>
          </a:p>
          <a:p>
            <a:r>
              <a:rPr lang="en-US" sz="2000" dirty="0"/>
              <a:t>You have written at least a simple program in a higher-level language.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r="4334"/>
          <a:stretch/>
        </p:blipFill>
        <p:spPr>
          <a:xfrm>
            <a:off x="7512480" y="576072"/>
            <a:ext cx="3497108" cy="5715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4B576EB-8646-6340-8E69-A0DCEC1D38E7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commands are not obvious.</a:t>
            </a:r>
          </a:p>
          <a:p>
            <a:pPr lvl="1"/>
            <a:r>
              <a:rPr lang="en-US" sz="2000"/>
              <a:t>This is not unique to Vim, it is also true for emacs.</a:t>
            </a:r>
          </a:p>
          <a:p>
            <a:r>
              <a:rPr lang="en-US" sz="2000"/>
              <a:t>It requires practice!</a:t>
            </a:r>
          </a:p>
          <a:p>
            <a:pPr lvl="1"/>
            <a:r>
              <a:rPr lang="en-US" sz="2000"/>
              <a:t>It is a kind of muscle memory, like playing the guitar.</a:t>
            </a:r>
          </a:p>
          <a:p>
            <a:pPr lvl="1"/>
            <a:r>
              <a:rPr lang="en-US" sz="2000"/>
              <a:t>No one thinks “I need to type i now to insert”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1" y="576072"/>
            <a:ext cx="4502727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6C1DA5A-54F9-3B42-9970-9FF37F674278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>
                <a:solidFill>
                  <a:srgbClr val="FFFFFF"/>
                </a:solidFill>
                <a:latin typeface="Courier" pitchFamily="2" charset="0"/>
              </a:rPr>
              <a:t>i 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B5473-9F6D-8049-8A21-902F0A91246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6F4CB-23BA-5347-8F1F-F4813BC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2" y="1139144"/>
            <a:ext cx="7953745" cy="45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6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31AE6-BA76-A941-8106-DE82247D2B8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F8D4DDE-796E-C045-9C85-226A4512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53" y="1109435"/>
            <a:ext cx="8056936" cy="46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work?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3A6559D7-4874-FD44-B4CE-EDCE0CADC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91916"/>
            <a:ext cx="6780700" cy="42718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655AAEF-D68C-5F48-BDA1-31189757566D}" type="datetime3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algn="r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B47F2-C5C2-6F40-92CE-A06ADCC0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README.md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AD5F-19B7-C344-BA93-E4A24B9B0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Describes:</a:t>
            </a:r>
          </a:p>
          <a:p>
            <a:pPr lvl="1"/>
            <a:r>
              <a:rPr lang="en-US" sz="2200"/>
              <a:t>What your program does,</a:t>
            </a:r>
          </a:p>
          <a:p>
            <a:pPr lvl="1"/>
            <a:r>
              <a:rPr lang="en-US" sz="2200"/>
              <a:t>How to build it,</a:t>
            </a:r>
          </a:p>
          <a:p>
            <a:pPr lvl="1"/>
            <a:r>
              <a:rPr lang="en-US" sz="2200"/>
              <a:t>How to run it, and</a:t>
            </a:r>
          </a:p>
          <a:p>
            <a:pPr lvl="1"/>
            <a:r>
              <a:rPr lang="en-US" sz="2200"/>
              <a:t>Any issues that it has.</a:t>
            </a:r>
          </a:p>
          <a:p>
            <a:r>
              <a:rPr lang="en-US" sz="2200"/>
              <a:t>Must be in </a:t>
            </a:r>
            <a:r>
              <a:rPr lang="en-US" sz="2200" i="1"/>
              <a:t>Markdown</a:t>
            </a:r>
            <a:r>
              <a:rPr lang="en-US" sz="2200"/>
              <a:t> format.</a:t>
            </a:r>
          </a:p>
          <a:p>
            <a:pPr lvl="1"/>
            <a:endParaRPr lang="en-US" sz="220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B96950-0370-8945-ADA9-E31800820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2157" y="713232"/>
            <a:ext cx="3308465" cy="54589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9A8A5-4656-0C4D-B768-3156A25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1C92EA9-28D1-B943-8785-5BA88F3D9DB1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C3B7-6692-A04A-9788-1DC50A25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2D40-CBCD-B341-A86D-EF6C17B7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4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future,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 and answers to any pre-lab questions.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your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problem with the Internet is that it gives you everything – reliable material and crazy material. So, the problem becomes, how do you discriminate?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—Umberto Eco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53833-13D4-CF4F-A215-7E89304E3AF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65372-87B1-FE47-9E9D-9A0BA68B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DESIGN.pdf</a:t>
            </a:r>
            <a:endParaRPr lang="en-US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5767-64AF-6446-8375-64FB63E49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10948554" cy="4166130"/>
          </a:xfrm>
        </p:spPr>
        <p:txBody>
          <a:bodyPr>
            <a:normAutofit/>
          </a:bodyPr>
          <a:lstStyle/>
          <a:p>
            <a:r>
              <a:rPr lang="en-US" sz="2000" dirty="0"/>
              <a:t>It should be at a level that a programmer of your level could write the program.</a:t>
            </a:r>
          </a:p>
          <a:p>
            <a:r>
              <a:rPr lang="en-US" sz="2000" dirty="0"/>
              <a:t>It should not include C code —</a:t>
            </a:r>
          </a:p>
          <a:p>
            <a:pPr lvl="1"/>
            <a:r>
              <a:rPr lang="en-US" sz="2000" dirty="0"/>
              <a:t>This is design, not programming.</a:t>
            </a:r>
          </a:p>
          <a:p>
            <a:pPr lvl="1"/>
            <a:r>
              <a:rPr lang="en-US" sz="2000" dirty="0"/>
              <a:t>Pictures, diagrams, pseudocode are what we want.</a:t>
            </a:r>
          </a:p>
          <a:p>
            <a:r>
              <a:rPr lang="en-US" sz="2000" dirty="0"/>
              <a:t>It must be a PDF.</a:t>
            </a:r>
          </a:p>
          <a:p>
            <a:r>
              <a:rPr lang="en-US" sz="2000" dirty="0"/>
              <a:t>The first version must be pushed by Thursday.</a:t>
            </a:r>
          </a:p>
          <a:p>
            <a:pPr lvl="1"/>
            <a:r>
              <a:rPr lang="en-US" sz="2000" dirty="0"/>
              <a:t>This is not final but must show substantial effort.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/>
              <a:t>The final version must be pushed by Sunday.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If you do not push on Thursday, you get zero.</a:t>
            </a:r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63490-0E44-7E4F-BC0E-CC1E2FD1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1C92EA9-28D1-B943-8785-5BA88F3D9DB1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CAA35-07A6-F146-96F8-8C0F3485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3A831-1C9F-DE48-95A0-38E48404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41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26714" y="1253223"/>
            <a:ext cx="2888220" cy="3077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 descr="Text&#10;&#10;Description automatically generated">
            <a:extLst>
              <a:ext uri="{FF2B5EF4-FFF2-40B4-BE49-F238E27FC236}">
                <a16:creationId xmlns:a16="http://schemas.microsoft.com/office/drawing/2014/main" id="{E83D0E06-3AF0-834C-B173-1E9123D8B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926" y="925838"/>
            <a:ext cx="7912181" cy="50063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224029" y="1985868"/>
            <a:ext cx="174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 to the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</p:cNvCxnSpPr>
          <p:nvPr/>
        </p:nvCxnSpPr>
        <p:spPr>
          <a:xfrm flipH="1">
            <a:off x="8917858" y="1437015"/>
            <a:ext cx="49707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</p:cNvCxnSpPr>
          <p:nvPr/>
        </p:nvCxnSpPr>
        <p:spPr>
          <a:xfrm flipH="1" flipV="1">
            <a:off x="6823379" y="2124368"/>
            <a:ext cx="2591555" cy="45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B528F6-625F-BE4D-B5F3-0E600EF353B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414934" y="1114723"/>
            <a:ext cx="136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161382" y="1293424"/>
            <a:ext cx="20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 your changes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0042E2-3529-6944-AEFC-AC7A4D162137}"/>
              </a:ext>
            </a:extLst>
          </p:cNvPr>
          <p:cNvCxnSpPr>
            <a:cxnSpLocks/>
          </p:cNvCxnSpPr>
          <p:nvPr/>
        </p:nvCxnSpPr>
        <p:spPr>
          <a:xfrm flipH="1">
            <a:off x="7831394" y="1299844"/>
            <a:ext cx="158354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91807"/>
            <a:ext cx="4060720" cy="3985155"/>
          </a:xfrm>
        </p:spPr>
        <p:txBody>
          <a:bodyPr>
            <a:normAutofit/>
          </a:bodyPr>
          <a:lstStyle/>
          <a:p>
            <a:r>
              <a:rPr lang="en-US" sz="2000" dirty="0"/>
              <a:t>You must read the cheating policy.</a:t>
            </a:r>
          </a:p>
          <a:p>
            <a:r>
              <a:rPr lang="en-US" sz="2000" dirty="0"/>
              <a:t>You acknowledge having done so by submitting a PDF of the policy using </a:t>
            </a:r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.</a:t>
            </a:r>
          </a:p>
          <a:p>
            <a:r>
              <a:rPr lang="en-US" sz="2000" dirty="0"/>
              <a:t>If you do not read and acknowledge the policy, then your assignments </a:t>
            </a:r>
            <a:r>
              <a:rPr lang="en-US" sz="2000" i="1" dirty="0"/>
              <a:t>will not be graded</a:t>
            </a:r>
            <a:r>
              <a:rPr lang="en-US" sz="2000" dirty="0"/>
              <a:t>.</a:t>
            </a:r>
          </a:p>
          <a:p>
            <a:r>
              <a:rPr lang="en-US" sz="2000" dirty="0"/>
              <a:t>Do this </a:t>
            </a:r>
            <a:r>
              <a:rPr lang="en-US" sz="2000" i="1" dirty="0"/>
              <a:t>once</a:t>
            </a:r>
            <a:r>
              <a:rPr lang="en-US" sz="2000" dirty="0"/>
              <a:t>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lang="en-US" sz="20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A223BD-382C-F447-AA7A-2C4DE31E3251}" type="datetime3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DC56209-2242-C246-8613-59A3CA4F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73" y="1985681"/>
            <a:ext cx="6212885" cy="32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57649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Remember to always: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Add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Commit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Push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is a powerful but complex tool.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If you use it correctly, it will save you from many unpleasant situations.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tracks each commit, so you can always go back to a previous commit.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you only use it to submit your work, then you are missing the point and lose all the benefits.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724CEE-0AFF-1949-BB39-7B3B5906F79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 September 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3FB64410-6F65-E34A-BC00-73E792FD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909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F5BE6-CD7A-7A4A-B2A5-B476E184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Wait? What? Writing!?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DED-DE7E-534B-9C48-4D375E345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Yes, as an Engineer, you must know how to write:</a:t>
            </a:r>
          </a:p>
          <a:p>
            <a:pPr lvl="1"/>
            <a:r>
              <a:rPr lang="en-US" sz="1800" dirty="0"/>
              <a:t>Proposals,</a:t>
            </a:r>
          </a:p>
          <a:p>
            <a:pPr lvl="1"/>
            <a:r>
              <a:rPr lang="en-US" sz="1800" dirty="0"/>
              <a:t>Status reports, and</a:t>
            </a:r>
          </a:p>
          <a:p>
            <a:pPr lvl="1"/>
            <a:r>
              <a:rPr lang="en-US" sz="1800" dirty="0"/>
              <a:t>Documentation.</a:t>
            </a:r>
          </a:p>
          <a:p>
            <a:r>
              <a:rPr lang="en-US" sz="1800" dirty="0"/>
              <a:t>Your language usage must be </a:t>
            </a:r>
            <a:r>
              <a:rPr lang="en-US" sz="1800" i="1" dirty="0"/>
              <a:t>correct</a:t>
            </a:r>
            <a:r>
              <a:rPr lang="en-US" sz="1800" dirty="0"/>
              <a:t>.</a:t>
            </a:r>
          </a:p>
          <a:p>
            <a:r>
              <a:rPr lang="en-US" sz="1800" dirty="0"/>
              <a:t>There are tools to help you:</a:t>
            </a:r>
          </a:p>
          <a:p>
            <a:pPr lvl="1"/>
            <a:r>
              <a:rPr lang="en-US" sz="1800" dirty="0"/>
              <a:t>Spelling checking programs.</a:t>
            </a:r>
          </a:p>
          <a:p>
            <a:pPr lvl="1"/>
            <a:r>
              <a:rPr lang="en-US" sz="1800" i="1" dirty="0"/>
              <a:t>Grammarly</a:t>
            </a:r>
          </a:p>
          <a:p>
            <a:pPr lvl="2"/>
            <a:r>
              <a:rPr lang="en-US" sz="1800" dirty="0"/>
              <a:t>The university provides a subscription.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ED8C-F9CB-F143-9D5C-931E340C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77C24D-1F2C-FF4D-98AB-0A2602396657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 September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17F4E-DB51-DA40-B36D-2102E3C3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1426-E0DC-F64E-967C-652B3D1E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C76C9-852E-8F4E-843B-0A4790E64577}"/>
              </a:ext>
            </a:extLst>
          </p:cNvPr>
          <p:cNvSpPr txBox="1"/>
          <p:nvPr/>
        </p:nvSpPr>
        <p:spPr>
          <a:xfrm>
            <a:off x="6829063" y="416689"/>
            <a:ext cx="502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further, by these, my son, be admonished: of making many books there is no end; and much study is a weariness of the flesh.</a:t>
            </a:r>
          </a:p>
          <a:p>
            <a:pPr algn="r"/>
            <a:r>
              <a:rPr lang="en-US" dirty="0"/>
              <a:t>Ecclesiastes 12:12</a:t>
            </a:r>
          </a:p>
        </p:txBody>
      </p:sp>
    </p:spTree>
    <p:extLst>
      <p:ext uri="{BB962C8B-B14F-4D97-AF65-F5344CB8AC3E}">
        <p14:creationId xmlns:p14="http://schemas.microsoft.com/office/powerpoint/2010/main" val="3904227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1FA237-8388-7644-B896-D0FC1AD5B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0" b="-2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This class is </a:t>
            </a:r>
            <a:r>
              <a:rPr lang="en-US" sz="1700" i="1"/>
              <a:t>not</a:t>
            </a:r>
            <a:r>
              <a:rPr lang="en-US" sz="1700"/>
              <a:t>  just another hoop for you to jump through:</a:t>
            </a:r>
          </a:p>
          <a:p>
            <a:pPr lvl="1"/>
            <a:r>
              <a:rPr lang="en-US" sz="1700"/>
              <a:t>You will use what you learn here from now on.</a:t>
            </a:r>
          </a:p>
          <a:p>
            <a:r>
              <a:rPr lang="en-US" sz="1700"/>
              <a:t>Take notes.</a:t>
            </a:r>
          </a:p>
          <a:p>
            <a:r>
              <a:rPr lang="en-US" sz="1700"/>
              <a:t>Ask questions.</a:t>
            </a:r>
          </a:p>
          <a:p>
            <a:r>
              <a:rPr lang="en-US" sz="1700"/>
              <a:t>Read the book.</a:t>
            </a:r>
          </a:p>
          <a:p>
            <a:r>
              <a:rPr lang="en-US" sz="1700"/>
              <a:t>Write the code.</a:t>
            </a:r>
          </a:p>
          <a:p>
            <a:r>
              <a:rPr lang="en-US" sz="1700"/>
              <a:t>Do not cheat:</a:t>
            </a:r>
          </a:p>
          <a:p>
            <a:pPr lvl="1"/>
            <a:r>
              <a:rPr lang="en-US" sz="1700"/>
              <a:t>It hurts </a:t>
            </a:r>
            <a:r>
              <a:rPr lang="en-US" sz="1700" i="1"/>
              <a:t>you</a:t>
            </a:r>
            <a:r>
              <a:rPr lang="en-US" sz="1700"/>
              <a:t> most of all.</a:t>
            </a:r>
          </a:p>
          <a:p>
            <a:r>
              <a:rPr lang="en-US" sz="1700"/>
              <a:t>Succeeding in this class will make subsequent classes </a:t>
            </a:r>
            <a:r>
              <a:rPr lang="en-US" sz="1700" i="1"/>
              <a:t>much</a:t>
            </a:r>
            <a:r>
              <a:rPr lang="en-US" sz="1700"/>
              <a:t> easier.</a:t>
            </a:r>
          </a:p>
          <a:p>
            <a:r>
              <a:rPr lang="en-US" sz="1700"/>
              <a:t>Your </a:t>
            </a:r>
            <a:r>
              <a:rPr lang="en-US" sz="1700" i="1"/>
              <a:t>success</a:t>
            </a:r>
            <a:r>
              <a:rPr lang="en-US" sz="1700"/>
              <a:t> is our goal!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0125" y="6356350"/>
            <a:ext cx="15406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F009B6E-8FED-5347-BA69-C638F705A212}" type="datetime3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Assignments: 50%</a:t>
            </a:r>
          </a:p>
          <a:p>
            <a:r>
              <a:rPr lang="en-US" sz="1900">
                <a:solidFill>
                  <a:schemeClr val="bg1"/>
                </a:solidFill>
              </a:rPr>
              <a:t>Examinations: 30%</a:t>
            </a:r>
          </a:p>
          <a:p>
            <a:r>
              <a:rPr lang="en-US" sz="1900">
                <a:solidFill>
                  <a:schemeClr val="bg1"/>
                </a:solidFill>
              </a:rPr>
              <a:t>Quizzes: 20%</a:t>
            </a:r>
          </a:p>
          <a:p>
            <a:pPr marL="0"/>
            <a:endParaRPr lang="en-US" sz="1900">
              <a:solidFill>
                <a:schemeClr val="bg1"/>
              </a:solidFill>
            </a:endParaRPr>
          </a:p>
          <a:p>
            <a:pPr marL="0"/>
            <a:r>
              <a:rPr lang="en-US" sz="1900">
                <a:solidFill>
                  <a:schemeClr val="bg1"/>
                </a:solidFill>
              </a:rPr>
              <a:t>We do not have the resources to grade extra credit. </a:t>
            </a:r>
          </a:p>
          <a:p>
            <a:pPr marL="0"/>
            <a:r>
              <a:rPr lang="en-US" sz="1900">
                <a:solidFill>
                  <a:schemeClr val="bg1"/>
                </a:solidFill>
              </a:rPr>
              <a:t>Be sure that you do </a:t>
            </a:r>
            <a:r>
              <a:rPr lang="en-US" sz="1900" i="1">
                <a:solidFill>
                  <a:schemeClr val="bg1"/>
                </a:solidFill>
              </a:rPr>
              <a:t>each and every assignment</a:t>
            </a:r>
            <a:r>
              <a:rPr lang="en-US" sz="1900">
                <a:solidFill>
                  <a:schemeClr val="bg1"/>
                </a:solidFill>
              </a:rPr>
              <a:t>.</a:t>
            </a:r>
          </a:p>
          <a:p>
            <a:pPr marL="457200" lvl="1"/>
            <a:r>
              <a:rPr lang="en-US" sz="1900">
                <a:solidFill>
                  <a:schemeClr val="bg1"/>
                </a:solidFill>
              </a:rPr>
              <a:t>You must pass </a:t>
            </a:r>
            <a:r>
              <a:rPr lang="en-US" sz="1900" i="1">
                <a:solidFill>
                  <a:schemeClr val="bg1"/>
                </a:solidFill>
              </a:rPr>
              <a:t>every</a:t>
            </a:r>
            <a:r>
              <a:rPr lang="en-US" sz="1900">
                <a:solidFill>
                  <a:schemeClr val="bg1"/>
                </a:solidFill>
              </a:rPr>
              <a:t> assignment in order to pass the class.</a:t>
            </a:r>
          </a:p>
          <a:p>
            <a:endParaRPr lang="en-US" sz="1900">
              <a:solidFill>
                <a:schemeClr val="bg1"/>
              </a:solidFill>
            </a:endParaRPr>
          </a:p>
          <a:p>
            <a:endParaRPr lang="en-US" sz="1900">
              <a:solidFill>
                <a:schemeClr val="bg1"/>
              </a:solidFill>
            </a:endParaRPr>
          </a:p>
          <a:p>
            <a:pPr marL="0"/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1C6F68-1B93-9140-952E-B6BC7E8F2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0716" y="602670"/>
            <a:ext cx="6596652" cy="54972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5495E8F-1CBE-B343-BFEE-A4B9599BFB7E}" type="datetime3">
              <a:rPr lang="en-US"/>
              <a:pPr>
                <a:spcAft>
                  <a:spcPts val="600"/>
                </a:spcAft>
                <a:defRPr/>
              </a:pPr>
              <a:t>22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nice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the TA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the graders</a:t>
            </a:r>
            <a:endParaRPr lang="en-US" sz="48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951" y="5853864"/>
            <a:ext cx="34766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71EA95EB-BE36-8941-B316-7F011DB7BA01}" type="datetime3">
              <a:rPr lang="en-US" sz="1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 September 2021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6211"/>
          <a:stretch/>
        </p:blipFill>
        <p:spPr>
          <a:xfrm>
            <a:off x="5153822" y="1233445"/>
            <a:ext cx="6553545" cy="43990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82C39-3C58-5B45-92A4-4FB34616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DRC 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3478-BED3-2D4A-953C-A4649326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Contact TA Sloan Liu (</a:t>
            </a:r>
            <a:r>
              <a:rPr lang="en-US" sz="2000" dirty="0">
                <a:hlinkClick r:id="rId2"/>
              </a:rPr>
              <a:t>slyliu@ucsc.edu</a:t>
            </a:r>
            <a:r>
              <a:rPr lang="en-US" sz="2000" dirty="0"/>
              <a:t>) if you have DRC accommodations.</a:t>
            </a:r>
          </a:p>
          <a:p>
            <a:pPr lvl="1"/>
            <a:r>
              <a:rPr lang="en-US" sz="1600" dirty="0"/>
              <a:t>Only then can we accommodate your testing and assignment requirements.</a:t>
            </a:r>
          </a:p>
          <a:p>
            <a:r>
              <a:rPr lang="en-US" sz="2000"/>
              <a:t>We </a:t>
            </a:r>
            <a:r>
              <a:rPr lang="en-US" sz="2000" dirty="0"/>
              <a:t>can offer </a:t>
            </a:r>
            <a:r>
              <a:rPr lang="en-US" sz="2000" i="1" dirty="0"/>
              <a:t>at most 2 extras days </a:t>
            </a:r>
            <a:r>
              <a:rPr lang="en-US" sz="2000" dirty="0"/>
              <a:t>for programs.</a:t>
            </a:r>
          </a:p>
          <a:p>
            <a:pPr lvl="1"/>
            <a:r>
              <a:rPr lang="en-US" sz="2000" dirty="0"/>
              <a:t>2× on tests </a:t>
            </a:r>
            <a:r>
              <a:rPr lang="en-US" sz="2000" i="1" dirty="0"/>
              <a:t>does not </a:t>
            </a:r>
            <a:r>
              <a:rPr lang="en-US" sz="2000" dirty="0"/>
              <a:t>mean double time for programs.</a:t>
            </a:r>
          </a:p>
          <a:p>
            <a:r>
              <a:rPr lang="en-US" sz="2000" dirty="0"/>
              <a:t>If you are going to be late, you must tell us </a:t>
            </a:r>
            <a:r>
              <a:rPr lang="en-US" sz="2000" i="1" dirty="0"/>
              <a:t>2 days </a:t>
            </a:r>
            <a:r>
              <a:rPr lang="en-US" sz="2000" dirty="0"/>
              <a:t>in advance!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holding a newspaper&#10;&#10;Description automatically generated with low confidence">
            <a:extLst>
              <a:ext uri="{FF2B5EF4-FFF2-40B4-BE49-F238E27FC236}">
                <a16:creationId xmlns:a16="http://schemas.microsoft.com/office/drawing/2014/main" id="{4D9A2A9A-3FDC-154B-813B-FEC507D94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028" r="-1" b="2327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ABF40-DD6C-5341-81B4-60FE6E5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 September 2021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A9067-938D-6146-B4EC-FD80C39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30CE-D493-3F4D-AADB-60687D36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A9841BB-2F11-DA49-BF8E-AA726873515D}"/>
              </a:ext>
            </a:extLst>
          </p:cNvPr>
          <p:cNvSpPr/>
          <p:nvPr/>
        </p:nvSpPr>
        <p:spPr>
          <a:xfrm>
            <a:off x="8993529" y="573678"/>
            <a:ext cx="2708476" cy="166023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EC5E2-E90C-5A43-9CA3-953D15A05E90}"/>
              </a:ext>
            </a:extLst>
          </p:cNvPr>
          <p:cNvSpPr txBox="1"/>
          <p:nvPr/>
        </p:nvSpPr>
        <p:spPr>
          <a:xfrm>
            <a:off x="9480663" y="817155"/>
            <a:ext cx="173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 must remember to tell them in advance!</a:t>
            </a:r>
          </a:p>
        </p:txBody>
      </p:sp>
    </p:spTree>
    <p:extLst>
      <p:ext uri="{BB962C8B-B14F-4D97-AF65-F5344CB8AC3E}">
        <p14:creationId xmlns:p14="http://schemas.microsoft.com/office/powerpoint/2010/main" val="426888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052495"/>
          </a:xfrm>
        </p:spPr>
        <p:txBody>
          <a:bodyPr>
            <a:normAutofit/>
          </a:bodyPr>
          <a:lstStyle/>
          <a:p>
            <a:r>
              <a:rPr lang="en-US" dirty="0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448784"/>
            <a:ext cx="5006336" cy="3604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Monsieur le </a:t>
            </a:r>
            <a:r>
              <a:rPr lang="en-US" sz="1700" dirty="0" err="1"/>
              <a:t>Professeur</a:t>
            </a:r>
            <a:r>
              <a:rPr lang="en-US" sz="1700" dirty="0"/>
              <a:t> Long</a:t>
            </a:r>
          </a:p>
          <a:p>
            <a:pPr marL="0" indent="0">
              <a:buNone/>
            </a:pPr>
            <a:r>
              <a:rPr lang="en-US" sz="1700" i="1" dirty="0"/>
              <a:t>No one </a:t>
            </a:r>
            <a:r>
              <a:rPr lang="en-US" sz="1700" dirty="0"/>
              <a:t>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manner that you prefer, so long as it is polite.</a:t>
            </a:r>
          </a:p>
          <a:p>
            <a:r>
              <a:rPr lang="en-US" sz="1700" dirty="0"/>
              <a:t>If I forget, just remind 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450834"/>
            <a:ext cx="2743200" cy="365125"/>
          </a:xfrm>
        </p:spPr>
        <p:txBody>
          <a:bodyPr/>
          <a:lstStyle/>
          <a:p>
            <a:fld id="{06258FBB-6DC7-6F44-81A8-D436A2F48552}" type="datetime3">
              <a:rPr lang="en-US" smtClean="0"/>
              <a:t>22 September 2021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7383D-D837-F340-8960-408BAB507C65}"/>
              </a:ext>
            </a:extLst>
          </p:cNvPr>
          <p:cNvSpPr txBox="1"/>
          <p:nvPr/>
        </p:nvSpPr>
        <p:spPr>
          <a:xfrm>
            <a:off x="6348774" y="165936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vault destroyed by an atomic bomb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B3015A-BEA6-0149-99FC-9386F2053492}"/>
              </a:ext>
            </a:extLst>
          </p:cNvPr>
          <p:cNvCxnSpPr>
            <a:cxnSpLocks/>
          </p:cNvCxnSpPr>
          <p:nvPr/>
        </p:nvCxnSpPr>
        <p:spPr>
          <a:xfrm>
            <a:off x="7276563" y="535268"/>
            <a:ext cx="522376" cy="34938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3492</Words>
  <Application>Microsoft Macintosh PowerPoint</Application>
  <PresentationFormat>Widescreen</PresentationFormat>
  <Paragraphs>556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Calibri Light</vt:lpstr>
      <vt:lpstr>Courier</vt:lpstr>
      <vt:lpstr>Courier New</vt:lpstr>
      <vt:lpstr>Cracked</vt:lpstr>
      <vt:lpstr>Tw Cen MT</vt:lpstr>
      <vt:lpstr>Viner Hand ITC</vt:lpstr>
      <vt:lpstr>Office Theme</vt:lpstr>
      <vt:lpstr>1_Office Theme</vt:lpstr>
      <vt:lpstr>2_Office Theme</vt:lpstr>
      <vt:lpstr>Computer Systems and C Programming</vt:lpstr>
      <vt:lpstr>This is a hard class</vt:lpstr>
      <vt:lpstr>What am I expected to know?</vt:lpstr>
      <vt:lpstr>More assumptions</vt:lpstr>
      <vt:lpstr>Wait? What? Writing!?</vt:lpstr>
      <vt:lpstr>Grading</vt:lpstr>
      <vt:lpstr>Be nice to the TA and the graders</vt:lpstr>
      <vt:lpstr>DRC Accommodations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It’s about learning how to program</vt:lpstr>
      <vt:lpstr>The UNIX Operating System</vt:lpstr>
      <vt:lpstr>You must use UNIX (Linux/Ubuntu)</vt:lpstr>
      <vt:lpstr>O’Reilly Safari Books</vt:lpstr>
      <vt:lpstr>Taking Notes</vt:lpstr>
      <vt:lpstr>Secrets of Success</vt:lpstr>
      <vt:lpstr>Cheating</vt:lpstr>
      <vt:lpstr>Examples of Prohibited Activity</vt:lpstr>
      <vt:lpstr>The Internet does not have all of life’s answers</vt:lpstr>
      <vt:lpstr>Programming Schedule</vt:lpstr>
      <vt:lpstr>Late Policy</vt:lpstr>
      <vt:lpstr>Today’s Tools</vt:lpstr>
      <vt:lpstr>Let’s get you on the virtual machine</vt:lpstr>
      <vt:lpstr>Create an ssh Key</vt:lpstr>
      <vt:lpstr>What is ssh?</vt:lpstr>
      <vt:lpstr>ssh Public Key</vt:lpstr>
      <vt:lpstr>Adding the public key</vt:lpstr>
      <vt:lpstr>Clone the Repositories</vt:lpstr>
      <vt:lpstr>Where did you get that?</vt:lpstr>
      <vt:lpstr>What is git?</vt:lpstr>
      <vt:lpstr>Source Code Control</vt:lpstr>
      <vt:lpstr>A little more about git</vt:lpstr>
      <vt:lpstr>Start Work</vt:lpstr>
      <vt:lpstr>Vi/Vim</vt:lpstr>
      <vt:lpstr>Basic Vim Cheat sheet</vt:lpstr>
      <vt:lpstr>Editors live in your fingers…</vt:lpstr>
      <vt:lpstr>vi hello.c</vt:lpstr>
      <vt:lpstr>vi README.md</vt:lpstr>
      <vt:lpstr>Does it work?</vt:lpstr>
      <vt:lpstr>README.md</vt:lpstr>
      <vt:lpstr>Documentation</vt:lpstr>
      <vt:lpstr>DESIGN.pdf</vt:lpstr>
      <vt:lpstr>Submit using git</vt:lpstr>
      <vt:lpstr>One more thing…</vt:lpstr>
      <vt:lpstr>Lastly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Eugene Chou</cp:lastModifiedBy>
  <cp:revision>57</cp:revision>
  <cp:lastPrinted>2021-06-10T18:44:42Z</cp:lastPrinted>
  <dcterms:created xsi:type="dcterms:W3CDTF">2020-11-28T00:32:35Z</dcterms:created>
  <dcterms:modified xsi:type="dcterms:W3CDTF">2021-09-22T22:04:28Z</dcterms:modified>
</cp:coreProperties>
</file>